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0"/>
  </p:notesMasterIdLst>
  <p:handoutMasterIdLst>
    <p:handoutMasterId r:id="rId31"/>
  </p:handoutMasterIdLst>
  <p:sldIdLst>
    <p:sldId id="308" r:id="rId5"/>
    <p:sldId id="320" r:id="rId6"/>
    <p:sldId id="309" r:id="rId7"/>
    <p:sldId id="867" r:id="rId8"/>
    <p:sldId id="858" r:id="rId9"/>
    <p:sldId id="854" r:id="rId10"/>
    <p:sldId id="857" r:id="rId11"/>
    <p:sldId id="267" r:id="rId12"/>
    <p:sldId id="283" r:id="rId13"/>
    <p:sldId id="298" r:id="rId14"/>
    <p:sldId id="859" r:id="rId15"/>
    <p:sldId id="860" r:id="rId16"/>
    <p:sldId id="861" r:id="rId17"/>
    <p:sldId id="862" r:id="rId18"/>
    <p:sldId id="863" r:id="rId19"/>
    <p:sldId id="871" r:id="rId20"/>
    <p:sldId id="864" r:id="rId21"/>
    <p:sldId id="865" r:id="rId22"/>
    <p:sldId id="868" r:id="rId23"/>
    <p:sldId id="873" r:id="rId24"/>
    <p:sldId id="297" r:id="rId25"/>
    <p:sldId id="869" r:id="rId26"/>
    <p:sldId id="872" r:id="rId27"/>
    <p:sldId id="870" r:id="rId28"/>
    <p:sldId id="856" r:id="rId2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3DF"/>
    <a:srgbClr val="D2D2D2"/>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99" autoAdjust="0"/>
  </p:normalViewPr>
  <p:slideViewPr>
    <p:cSldViewPr snapToGrid="0">
      <p:cViewPr varScale="1">
        <p:scale>
          <a:sx n="85" d="100"/>
          <a:sy n="85" d="100"/>
        </p:scale>
        <p:origin x="194" y="80"/>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7/4/2020</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dotnet-architecture"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tnet.microsoft.com/learn/dotnet/architecture-guid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ageofascent.com/2019/02/04/asp-net-core-saturating-10gbe-at-7-million-requests-per-second/"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782463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https://github.com/dotnet-architecture</a:t>
            </a:r>
            <a:endParaRPr lang="en-US" dirty="0"/>
          </a:p>
          <a:p>
            <a:r>
              <a:rPr lang="en-US" dirty="0">
                <a:hlinkClick r:id="rId4"/>
              </a:rPr>
              <a:t>https://dotnet.microsoft.com/learn/dotnet/architecture-guides</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67957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a:t>
            </a:r>
          </a:p>
          <a:p>
            <a:endParaRPr lang="en-US" dirty="0"/>
          </a:p>
          <a:p>
            <a:r>
              <a:rPr lang="en-US" dirty="0"/>
              <a:t>The community has played a crucial role in performance work for the .NET stack. </a:t>
            </a:r>
          </a:p>
          <a:p>
            <a:r>
              <a:rPr lang="en-US" dirty="0"/>
              <a:t>https://blogs.msdn.microsoft.com/dotnet/tag/performance/</a:t>
            </a:r>
          </a:p>
          <a:p>
            <a:endParaRPr lang="en-US" dirty="0"/>
          </a:p>
          <a:p>
            <a:r>
              <a:rPr lang="en-US" dirty="0">
                <a:hlinkClick r:id="rId4"/>
              </a:rPr>
              <a:t>https://www.ageofascent.com/2019/02/04/asp-net-core-saturating-10gbe-at-7-million-requests-per-second/</a:t>
            </a:r>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6</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85325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8</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9</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
        <p:nvSpPr>
          <p:cNvPr id="5" name="Header Placeholder 10">
            <a:extLst>
              <a:ext uri="{FF2B5EF4-FFF2-40B4-BE49-F238E27FC236}">
                <a16:creationId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 </a:t>
            </a:r>
            <a:r>
              <a:rPr lang="en-US" dirty="0" err="1"/>
              <a:t>merguje</a:t>
            </a:r>
            <a:r>
              <a:rPr lang="en-US" dirty="0"/>
              <a:t> </a:t>
            </a:r>
            <a:r>
              <a:rPr lang="en-US" dirty="0" err="1"/>
              <a:t>sie</a:t>
            </a:r>
            <a:r>
              <a:rPr lang="en-US" dirty="0"/>
              <a:t> do </a:t>
            </a:r>
            <a:r>
              <a:rPr lang="en-US" dirty="0" err="1"/>
              <a:t>.net</a:t>
            </a:r>
            <a:r>
              <a:rPr lang="en-US" dirty="0"/>
              <a:t> core (</a:t>
            </a:r>
            <a:r>
              <a:rPr lang="en-US" dirty="0" err="1"/>
              <a:t>juz</a:t>
            </a:r>
            <a:r>
              <a:rPr lang="en-US" dirty="0"/>
              <a:t> jest)</a:t>
            </a:r>
          </a:p>
          <a:p>
            <a:endParaRPr lang="en-US" dirty="0"/>
          </a:p>
          <a:p>
            <a:r>
              <a:rPr lang="en-US" dirty="0"/>
              <a:t>A </a:t>
            </a:r>
            <a:r>
              <a:rPr lang="en-US" dirty="0" err="1"/>
              <a:t>.net</a:t>
            </a:r>
            <a:r>
              <a:rPr lang="en-US" dirty="0"/>
              <a:t> framework </a:t>
            </a:r>
            <a:r>
              <a:rPr lang="en-US" dirty="0" err="1"/>
              <a:t>wymiera</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035400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3.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51.svg"/><Relationship Id="rId5" Type="http://schemas.openxmlformats.org/officeDocument/2006/relationships/image" Target="../media/image26.png"/><Relationship Id="rId10" Type="http://schemas.openxmlformats.org/officeDocument/2006/relationships/image" Target="../media/image50.png"/><Relationship Id="rId4" Type="http://schemas.openxmlformats.org/officeDocument/2006/relationships/image" Target="../media/image25.png"/><Relationship Id="rId9" Type="http://schemas.openxmlformats.org/officeDocument/2006/relationships/image" Target="../media/image19.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ocs.microsoft.com/en-us/learn/"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dotnet.microsoft.com/learn/dotnet/architecture-guides" TargetMode="External"/><Relationship Id="rId4" Type="http://schemas.openxmlformats.org/officeDocument/2006/relationships/hyperlink" Target="https://github.com/dotnet-architectur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5.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aka.ms/aspnet/benchmarks"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extLst>
                    <a:ext uri="{A12FA001-AC4F-418D-AE19-62706E023703}">
                      <ahyp:hlinkClr xmlns:ahyp="http://schemas.microsoft.com/office/drawing/2018/hyperlinkcolor" val="tx"/>
                    </a:ext>
                  </a:extLst>
                </a:hlinkClick>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
        <p:nvSpPr>
          <p:cNvPr id="10" name="Title 2">
            <a:extLst>
              <a:ext uri="{FF2B5EF4-FFF2-40B4-BE49-F238E27FC236}">
                <a16:creationId xmlns:a16="http://schemas.microsoft.com/office/drawing/2014/main" id="{2C9B8F39-4FA2-4BBE-B9F0-5D18CF9F6DC7}"/>
              </a:ext>
            </a:extLst>
          </p:cNvPr>
          <p:cNvSpPr txBox="1">
            <a:spLocks/>
          </p:cNvSpPr>
          <p:nvPr/>
        </p:nvSpPr>
        <p:spPr>
          <a:xfrm>
            <a:off x="4081929" y="6131859"/>
            <a:ext cx="8169836" cy="7261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Download from </a:t>
            </a:r>
            <a:r>
              <a:rPr lang="en-US" sz="4000" dirty="0">
                <a:hlinkClick r:id="rId3"/>
              </a:rPr>
              <a:t>www.VisualStudio.com</a:t>
            </a:r>
            <a:r>
              <a:rPr lang="en-US" sz="4000" dirty="0"/>
              <a:t> </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53" y="2179245"/>
            <a:ext cx="1270065" cy="12700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453" y="3592861"/>
            <a:ext cx="1236591" cy="123659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514" y="4973003"/>
            <a:ext cx="1495941" cy="1495941"/>
          </a:xfrm>
          <a:prstGeom prst="rect">
            <a:avLst/>
          </a:prstGeom>
        </p:spPr>
      </p:pic>
    </p:spTree>
    <p:extLst>
      <p:ext uri="{BB962C8B-B14F-4D97-AF65-F5344CB8AC3E}">
        <p14:creationId xmlns:p14="http://schemas.microsoft.com/office/powerpoint/2010/main" val="17082117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Future</a:t>
            </a:r>
          </a:p>
        </p:txBody>
      </p:sp>
    </p:spTree>
    <p:extLst>
      <p:ext uri="{BB962C8B-B14F-4D97-AF65-F5344CB8AC3E}">
        <p14:creationId xmlns:p14="http://schemas.microsoft.com/office/powerpoint/2010/main" val="11487645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The .NET Roadmap</a:t>
            </a:r>
          </a:p>
        </p:txBody>
      </p:sp>
      <p:cxnSp>
        <p:nvCxnSpPr>
          <p:cNvPr id="4" name="Straight Arrow Connector 3">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6" name="Straight Connector 5">
            <a:extLst>
              <a:ext uri="{FF2B5EF4-FFF2-40B4-BE49-F238E27FC236}">
                <a16:creationId xmlns:a16="http://schemas.microsoft.com/office/drawing/2014/main" id="{B9FE36BB-B495-4A6E-BB39-E671D744B0C4}"/>
              </a:ext>
            </a:extLst>
          </p:cNvPr>
          <p:cNvCxnSpPr>
            <a:cxnSpLocks/>
            <a:stCxn id="8" idx="4"/>
            <a:endCxn id="5"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8" name="Oval 7">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.NETs</a:t>
              </a:r>
            </a:p>
          </p:txBody>
        </p:sp>
      </p:grpSp>
      <p:grpSp>
        <p:nvGrpSpPr>
          <p:cNvPr id="10" name="Group 9">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11" name="Group 10">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24" name="Rectangle 23">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5" name="TextBox 24">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2" name="Group 11">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22" name="Rectangle 21">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3" name="TextBox 22">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3" name="Group 12">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20" name="Rectangle 19">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1" name="TextBox 20">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14" name="TextBox 13">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15" name="TextBox 14">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6" name="TextBox 15">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7" name="TextBox 16">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8" name="TextBox 17">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19" name="TextBox 18">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409599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cxnSp>
        <p:nvCxnSpPr>
          <p:cNvPr id="26" name="Straight Arrow Connector 25">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B9FE36BB-B495-4A6E-BB39-E671D744B0C4}"/>
              </a:ext>
            </a:extLst>
          </p:cNvPr>
          <p:cNvCxnSpPr>
            <a:cxnSpLocks/>
            <a:stCxn id="32" idx="4"/>
            <a:endCxn id="27"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31" name="Group 30">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32" name="Oval 31">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34" name="Group 33">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35" name="Oval 34">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38" name="Group 37">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51" name="Rectangle 50">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2" name="TextBox 51">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9" name="Group 38">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49" name="Rectangle 48">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0" name="TextBox 49">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0" name="Group 39">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47" name="Rectangle 46">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1" name="TextBox 40">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2" name="TextBox 41">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3" name="TextBox 42">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4" name="TextBox 43">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5" name="TextBox 44">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46" name="TextBox 45">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53" name="TextBox 52">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8222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grpSp>
        <p:nvGrpSpPr>
          <p:cNvPr id="54" name="Group 53">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55" name="Group 5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58" name="Rectangle 57">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56" name="TextBox 55">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7" name="TextBox 56">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60" name="Group 59">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61" name="Group 60">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64" name="Rectangle 63">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62" name="TextBox 61">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63" name="TextBox 62">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66" name="Group 65">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67" name="Rectangle 66">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69" name="TextBox 68">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70" name="TextBox 69">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71" name="Straight Arrow Connector 70">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B9FE36BB-B495-4A6E-BB39-E671D744B0C4}"/>
              </a:ext>
            </a:extLst>
          </p:cNvPr>
          <p:cNvCxnSpPr>
            <a:cxnSpLocks/>
            <a:stCxn id="79" idx="4"/>
            <a:endCxn id="72"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B94032-28DD-40BA-B534-476CA1B4C58F}"/>
              </a:ext>
            </a:extLst>
          </p:cNvPr>
          <p:cNvCxnSpPr>
            <a:cxnSpLocks/>
            <a:endCxn id="75"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6" name="Straight Connector 75">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78" name="Group 7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79" name="Oval 78">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81" name="Group 8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82" name="Oval 81">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84" name="Group 83">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85" name="Oval 84">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87" name="Group 86">
            <a:extLst>
              <a:ext uri="{FF2B5EF4-FFF2-40B4-BE49-F238E27FC236}">
                <a16:creationId xmlns:a16="http://schemas.microsoft.com/office/drawing/2014/main" id="{06240AFE-6100-4F20-A64A-9A8835B07E62}"/>
              </a:ext>
            </a:extLst>
          </p:cNvPr>
          <p:cNvGrpSpPr/>
          <p:nvPr/>
        </p:nvGrpSpPr>
        <p:grpSpPr>
          <a:xfrm>
            <a:off x="4785223" y="3773292"/>
            <a:ext cx="2817909" cy="2379949"/>
            <a:chOff x="4782134" y="3784137"/>
            <a:chExt cx="2817909" cy="2379949"/>
          </a:xfrm>
        </p:grpSpPr>
        <p:grpSp>
          <p:nvGrpSpPr>
            <p:cNvPr id="88" name="Group 87">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91" name="Rectangle 90">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2" name="TextBox 91">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89" name="TextBox 88">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90" name="TextBox 8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93" name="TextBox 92">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03554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anim calcmode="lin" valueType="num">
                                      <p:cBhvr>
                                        <p:cTn id="14" dur="500" fill="hold"/>
                                        <p:tgtEl>
                                          <p:spTgt spid="75"/>
                                        </p:tgtEl>
                                        <p:attrNameLst>
                                          <p:attrName>ppt_x</p:attrName>
                                        </p:attrNameLst>
                                      </p:cBhvr>
                                      <p:tavLst>
                                        <p:tav tm="0">
                                          <p:val>
                                            <p:strVal val="#ppt_x"/>
                                          </p:val>
                                        </p:tav>
                                        <p:tav tm="100000">
                                          <p:val>
                                            <p:strVal val="#ppt_x"/>
                                          </p:val>
                                        </p:tav>
                                      </p:tavLst>
                                    </p:anim>
                                    <p:anim calcmode="lin" valueType="num">
                                      <p:cBhvr>
                                        <p:cTn id="15" dur="500" fill="hold"/>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60"/>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54"/>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01517"/>
          </a:xfrm>
        </p:spPr>
        <p:txBody>
          <a:bodyPr/>
          <a:lstStyle/>
          <a:p>
            <a:pPr marL="335915" indent="-335915"/>
            <a:r>
              <a:rPr lang="en-US" sz="3200" dirty="0"/>
              <a:t>Supports all .NET application types</a:t>
            </a:r>
          </a:p>
          <a:p>
            <a:pPr marL="335915" indent="-335915"/>
            <a:r>
              <a:rPr lang="en-US" sz="3200" dirty="0"/>
              <a:t>Evolution of .NET Core, adding the best of Mono into one unified platform</a:t>
            </a:r>
            <a:endParaRPr lang="en-US" sz="3200" dirty="0">
              <a:cs typeface="Segoe UI Light"/>
            </a:endParaRPr>
          </a:p>
          <a:p>
            <a:pPr marL="564515" lvl="1" indent="-335915"/>
            <a:r>
              <a:rPr lang="en-US" sz="2400" dirty="0"/>
              <a:t>One BCL implementation, still adheres to .NET Standard</a:t>
            </a:r>
            <a:endParaRPr lang="en-US" sz="2400" dirty="0">
              <a:cs typeface="Segoe UI Light"/>
            </a:endParaRPr>
          </a:p>
          <a:p>
            <a:pPr marL="564515" lvl="1" indent="-335915"/>
            <a:r>
              <a:rPr lang="en-US" sz="2400" dirty="0">
                <a:cs typeface="Segoe UI Light"/>
              </a:rPr>
              <a:t>One toolchain (SDK style projects)</a:t>
            </a:r>
          </a:p>
          <a:p>
            <a:pPr marL="564515" lvl="1" indent="-335915"/>
            <a:r>
              <a:rPr lang="en-US" sz="2400" dirty="0">
                <a:cs typeface="Segoe UI Light"/>
              </a:rPr>
              <a:t>Both Just-in-Time (JIT) and native models supported</a:t>
            </a:r>
          </a:p>
          <a:p>
            <a:pPr marL="564515" lvl="1" indent="-335915"/>
            <a:r>
              <a:rPr lang="en-US" sz="2400" dirty="0">
                <a:cs typeface="Segoe UI Light"/>
              </a:rPr>
              <a:t>Interop with Java and Swift</a:t>
            </a:r>
          </a:p>
          <a:p>
            <a:endParaRPr lang="en-US" dirty="0"/>
          </a:p>
        </p:txBody>
      </p:sp>
      <p:sp>
        <p:nvSpPr>
          <p:cNvPr id="3" name="Title 2"/>
          <p:cNvSpPr>
            <a:spLocks noGrp="1"/>
          </p:cNvSpPr>
          <p:nvPr>
            <p:ph type="title"/>
          </p:nvPr>
        </p:nvSpPr>
        <p:spPr/>
        <p:txBody>
          <a:bodyPr/>
          <a:lstStyle/>
          <a:p>
            <a:r>
              <a:rPr lang="en-US" dirty="0"/>
              <a:t>.NET 5 to .NET 6 “wave”</a:t>
            </a:r>
          </a:p>
        </p:txBody>
      </p:sp>
    </p:spTree>
    <p:extLst>
      <p:ext uri="{BB962C8B-B14F-4D97-AF65-F5344CB8AC3E}">
        <p14:creationId xmlns:p14="http://schemas.microsoft.com/office/powerpoint/2010/main" val="25039722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498AA8-F95B-4305-ABD5-79214240B0C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1067CF1F-B21C-49F0-9411-A0122AEDFA5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6CCA0A2-4234-4EEA-AFC9-ACDEC7482BCA}"/>
              </a:ext>
            </a:extLst>
          </p:cNvPr>
          <p:cNvPicPr>
            <a:picLocks noChangeAspect="1"/>
          </p:cNvPicPr>
          <p:nvPr/>
        </p:nvPicPr>
        <p:blipFill rotWithShape="1">
          <a:blip r:embed="rId2"/>
          <a:srcRect l="17029" r="16353" b="9227"/>
          <a:stretch/>
        </p:blipFill>
        <p:spPr>
          <a:xfrm>
            <a:off x="1013961" y="-51417"/>
            <a:ext cx="10164078" cy="6960833"/>
          </a:xfrm>
          <a:prstGeom prst="rect">
            <a:avLst/>
          </a:prstGeom>
        </p:spPr>
      </p:pic>
    </p:spTree>
    <p:extLst>
      <p:ext uri="{BB962C8B-B14F-4D97-AF65-F5344CB8AC3E}">
        <p14:creationId xmlns:p14="http://schemas.microsoft.com/office/powerpoint/2010/main" val="7326356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.NET - a unified platform</a:t>
            </a:r>
          </a:p>
        </p:txBody>
      </p:sp>
      <p:grpSp>
        <p:nvGrpSpPr>
          <p:cNvPr id="4" name="Group 3">
            <a:extLst>
              <a:ext uri="{FF2B5EF4-FFF2-40B4-BE49-F238E27FC236}">
                <a16:creationId xmlns:a16="http://schemas.microsoft.com/office/drawing/2014/main" id="{BF3C05F6-5643-4514-9015-EADA69635388}"/>
              </a:ext>
            </a:extLst>
          </p:cNvPr>
          <p:cNvGrpSpPr/>
          <p:nvPr/>
        </p:nvGrpSpPr>
        <p:grpSpPr>
          <a:xfrm>
            <a:off x="524899" y="3767206"/>
            <a:ext cx="8734364" cy="2495656"/>
            <a:chOff x="473522" y="2957809"/>
            <a:chExt cx="8438903" cy="3077297"/>
          </a:xfrm>
        </p:grpSpPr>
        <p:grpSp>
          <p:nvGrpSpPr>
            <p:cNvPr id="5" name="Group 4">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7" name="Group 6">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9" name="TextBox 8"/>
                <p:cNvSpPr txBox="1"/>
                <p:nvPr/>
              </p:nvSpPr>
              <p:spPr>
                <a:xfrm>
                  <a:off x="474924" y="2957810"/>
                  <a:ext cx="9253607" cy="3077297"/>
                </a:xfrm>
                <a:prstGeom prst="rect">
                  <a:avLst/>
                </a:prstGeom>
                <a:solidFill>
                  <a:schemeClr val="tx2">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 name="TextBox 9"/>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1" name="TextBox 10"/>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2" name="TextBox 11"/>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3" name="TextBox 12"/>
                <p:cNvSpPr txBox="1"/>
                <p:nvPr/>
              </p:nvSpPr>
              <p:spPr>
                <a:xfrm>
                  <a:off x="532406" y="3480417"/>
                  <a:ext cx="9162736" cy="1149498"/>
                </a:xfrm>
                <a:prstGeom prst="rect">
                  <a:avLst/>
                </a:prstGeom>
              </p:spPr>
              <p:style>
                <a:lnRef idx="3">
                  <a:schemeClr val="lt1"/>
                </a:lnRef>
                <a:fillRef idx="1">
                  <a:schemeClr val="accent1"/>
                </a:fillRef>
                <a:effectRef idx="1">
                  <a:schemeClr val="accent1"/>
                </a:effectRef>
                <a:fontRef idx="minor">
                  <a:schemeClr val="lt1"/>
                </a:fontRef>
              </p:style>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549899" y="4949462"/>
                  <a:ext cx="9162736" cy="3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Rectangle 7"/>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6" name="TextBox 5"/>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15" name="Group 14">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16" name="Rectangle 1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5876029-CCF1-4E08-9032-031E9B70A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18" name="TextBox 17">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9" name="Group 18">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20" name="Rectangle 19">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B5A882F9-C74B-4EA9-B745-829AB841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22" name="TextBox 21">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24" name="Rectangle 23">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CF116E44-5D20-4CEF-B373-368C5EF7B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6" name="TextBox 25">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7" name="Group 26">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28" name="Rectangle 27">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5B056F02-3C52-4132-BC71-7042F9769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30" name="TextBox 29">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1" name="Group 30">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32" name="Rectangle 31">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DACDF4D9-60FA-496D-9F40-28C040467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4" name="TextBox 33">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5" name="Group 34">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36" name="Rectangle 35">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36388E8-0BF6-4A9B-AE51-94F2AAF69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8" name="TextBox 37">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9" name="Group 38">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40" name="Rectangle 39">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id="{8D7E4B8A-9B8E-45B4-BE9D-7A26A0597D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2" name="TextBox 41">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3" name="TextBox 42">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44" name="TextBox 43">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45" name="TextBox 44">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46" name="TextBox 45">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47" name="TextBox 46">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48" name="TextBox 47">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49" name="TextBox 48">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50" name="Group 49">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54" name="Group 53">
              <a:extLst>
                <a:ext uri="{FF2B5EF4-FFF2-40B4-BE49-F238E27FC236}">
                  <a16:creationId xmlns:a16="http://schemas.microsoft.com/office/drawing/2014/main" id="{473B3872-481B-46B5-894C-3AEDEBE66CF6}"/>
                </a:ext>
              </a:extLst>
            </p:cNvPr>
            <p:cNvGrpSpPr/>
            <p:nvPr/>
          </p:nvGrpSpPr>
          <p:grpSpPr>
            <a:xfrm>
              <a:off x="9273271" y="1683299"/>
              <a:ext cx="2357651" cy="4579563"/>
              <a:chOff x="9635245" y="1367247"/>
              <a:chExt cx="1927041" cy="5195531"/>
            </a:xfrm>
          </p:grpSpPr>
          <p:grpSp>
            <p:nvGrpSpPr>
              <p:cNvPr id="56" name="Group 55">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2" name="Rectangle 61">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3" name="TextBox 62">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57" name="TextBox 56">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58" name="TextBox 57">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59" name="Picture 58">
                <a:extLst>
                  <a:ext uri="{FF2B5EF4-FFF2-40B4-BE49-F238E27FC236}">
                    <a16:creationId xmlns:a16="http://schemas.microsoft.com/office/drawing/2014/main" id="{7F657A89-710B-4935-A7AC-C59AADBC3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8267" y="5382668"/>
                <a:ext cx="424982" cy="524549"/>
              </a:xfrm>
              <a:prstGeom prst="rect">
                <a:avLst/>
              </a:prstGeom>
            </p:spPr>
          </p:pic>
          <p:sp>
            <p:nvSpPr>
              <p:cNvPr id="60" name="TextBox 59">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61" name="TextBox 60">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52" name="Graphic 10">
              <a:extLst>
                <a:ext uri="{FF2B5EF4-FFF2-40B4-BE49-F238E27FC236}">
                  <a16:creationId xmlns:a16="http://schemas.microsoft.com/office/drawing/2014/main" id="{B66ED8C2-1CB4-451B-9E2E-8EF03120F6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87123" y="2311706"/>
              <a:ext cx="588010" cy="588010"/>
            </a:xfrm>
            <a:prstGeom prst="rect">
              <a:avLst/>
            </a:prstGeom>
          </p:spPr>
        </p:pic>
        <p:pic>
          <p:nvPicPr>
            <p:cNvPr id="53" name="Graphic 11">
              <a:extLst>
                <a:ext uri="{FF2B5EF4-FFF2-40B4-BE49-F238E27FC236}">
                  <a16:creationId xmlns:a16="http://schemas.microsoft.com/office/drawing/2014/main" id="{16A0C581-5D9C-466E-B578-A5583E6125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25748" y="3249407"/>
              <a:ext cx="720702" cy="720702"/>
            </a:xfrm>
            <a:prstGeom prst="rect">
              <a:avLst/>
            </a:prstGeom>
          </p:spPr>
        </p:pic>
      </p:gr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64257" y="4246331"/>
            <a:ext cx="633741" cy="633741"/>
          </a:xfrm>
          <a:prstGeom prst="rect">
            <a:avLst/>
          </a:prstGeom>
        </p:spPr>
      </p:pic>
    </p:spTree>
    <p:extLst>
      <p:ext uri="{BB962C8B-B14F-4D97-AF65-F5344CB8AC3E}">
        <p14:creationId xmlns:p14="http://schemas.microsoft.com/office/powerpoint/2010/main" val="232529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250"/>
                                        <p:tgtEl>
                                          <p:spTgt spid="47"/>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50"/>
                                        <p:tgtEl>
                                          <p:spTgt spid="4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250"/>
                                        <p:tgtEl>
                                          <p:spTgt spid="49"/>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250"/>
                                        <p:tgtEl>
                                          <p:spTgt spid="4"/>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Schedule</a:t>
            </a:r>
          </a:p>
        </p:txBody>
      </p:sp>
      <p:sp>
        <p:nvSpPr>
          <p:cNvPr id="4" name="Text Placeholder 1">
            <a:extLst>
              <a:ext uri="{FF2B5EF4-FFF2-40B4-BE49-F238E27FC236}">
                <a16:creationId xmlns:a16="http://schemas.microsoft.com/office/drawing/2014/main" id="{FA9D1495-BD70-420A-9A4F-8DBE90E37993}"/>
              </a:ext>
            </a:extLst>
          </p:cNvPr>
          <p:cNvSpPr txBox="1">
            <a:spLocks/>
          </p:cNvSpPr>
          <p:nvPr/>
        </p:nvSpPr>
        <p:spPr>
          <a:xfrm>
            <a:off x="584200" y="4571320"/>
            <a:ext cx="11018838" cy="5724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.NET Core 3.1 = Long term support (LTS)</a:t>
            </a:r>
          </a:p>
        </p:txBody>
      </p:sp>
      <p:cxnSp>
        <p:nvCxnSpPr>
          <p:cNvPr id="5" name="Straight Arrow Connector 4">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3" name="Straight Connector 12">
            <a:extLst>
              <a:ext uri="{FF2B5EF4-FFF2-40B4-BE49-F238E27FC236}">
                <a16:creationId xmlns:a16="http://schemas.microsoft.com/office/drawing/2014/main" id="{3273BCCE-50F4-4F0C-95B9-FA7EF878CCEF}"/>
              </a:ext>
            </a:extLst>
          </p:cNvPr>
          <p:cNvCxnSpPr>
            <a:cxnSpLocks/>
            <a:stCxn id="6" idx="4"/>
            <a:endCxn id="12"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3AD910AD-BAF8-4702-A600-19B8C0BDE2D6}"/>
              </a:ext>
            </a:extLst>
          </p:cNvPr>
          <p:cNvCxnSpPr>
            <a:cxnSpLocks/>
            <a:stCxn id="7" idx="4"/>
            <a:endCxn id="14"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7" name="Straight Connector 16">
            <a:extLst>
              <a:ext uri="{FF2B5EF4-FFF2-40B4-BE49-F238E27FC236}">
                <a16:creationId xmlns:a16="http://schemas.microsoft.com/office/drawing/2014/main" id="{8DA02A97-9746-4479-9E0C-14ACB856DB56}"/>
              </a:ext>
            </a:extLst>
          </p:cNvPr>
          <p:cNvCxnSpPr>
            <a:cxnSpLocks/>
            <a:stCxn id="8" idx="4"/>
            <a:endCxn id="16"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9" name="TextBox 18">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720309C1-E35A-4C6A-AF68-E388182BED60}"/>
              </a:ext>
            </a:extLst>
          </p:cNvPr>
          <p:cNvCxnSpPr>
            <a:cxnSpLocks/>
            <a:stCxn id="10" idx="4"/>
            <a:endCxn id="19"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2" name="Straight Connector 21">
            <a:extLst>
              <a:ext uri="{FF2B5EF4-FFF2-40B4-BE49-F238E27FC236}">
                <a16:creationId xmlns:a16="http://schemas.microsoft.com/office/drawing/2014/main" id="{E03D1A2D-D20C-450D-AF65-BB54DF202361}"/>
              </a:ext>
            </a:extLst>
          </p:cNvPr>
          <p:cNvCxnSpPr>
            <a:cxnSpLocks/>
            <a:stCxn id="9" idx="4"/>
            <a:endCxn id="21"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2E1932D2-0037-4AC9-9E88-F20364BA0FFB}"/>
              </a:ext>
            </a:extLst>
          </p:cNvPr>
          <p:cNvCxnSpPr>
            <a:cxnSpLocks/>
            <a:stCxn id="11" idx="4"/>
            <a:endCxn id="23"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6" name="Straight Connector 25">
            <a:extLst>
              <a:ext uri="{FF2B5EF4-FFF2-40B4-BE49-F238E27FC236}">
                <a16:creationId xmlns:a16="http://schemas.microsoft.com/office/drawing/2014/main" id="{83FFA1D2-986C-46C7-B842-D5FBA0BCEDBC}"/>
              </a:ext>
            </a:extLst>
          </p:cNvPr>
          <p:cNvCxnSpPr>
            <a:cxnSpLocks/>
            <a:stCxn id="18" idx="4"/>
            <a:endCxn id="25"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
            <a:extLst>
              <a:ext uri="{FF2B5EF4-FFF2-40B4-BE49-F238E27FC236}">
                <a16:creationId xmlns:a16="http://schemas.microsoft.com/office/drawing/2014/main" id="{FA9D1495-BD70-420A-9A4F-8DBE90E37993}"/>
              </a:ext>
            </a:extLst>
          </p:cNvPr>
          <p:cNvSpPr txBox="1">
            <a:spLocks/>
          </p:cNvSpPr>
          <p:nvPr/>
        </p:nvSpPr>
        <p:spPr>
          <a:xfrm>
            <a:off x="584200" y="5044626"/>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schemeClr val="tx1"/>
                </a:solidFill>
                <a:latin typeface="Segoe UI" panose="020B0502040204020203" pitchFamily="34" charset="0"/>
              </a:rPr>
              <a:t>.NET 5.0 release in November 2020</a:t>
            </a:r>
          </a:p>
          <a:p>
            <a:pPr>
              <a:defRPr/>
            </a:pPr>
            <a:r>
              <a:rPr lang="en-US" sz="2800" dirty="0">
                <a:solidFill>
                  <a:schemeClr val="tx1"/>
                </a:solidFill>
                <a:latin typeface="Segoe UI" panose="020B0502040204020203" pitchFamily="34" charset="0"/>
              </a:rPr>
              <a:t>Major releases every year, LTS for even numbered releases</a:t>
            </a:r>
          </a:p>
          <a:p>
            <a:pPr>
              <a:defRPr/>
            </a:pPr>
            <a:r>
              <a:rPr lang="en-US" sz="2800" dirty="0">
                <a:solidFill>
                  <a:schemeClr val="tx1"/>
                </a:solidFill>
                <a:latin typeface="Segoe UI" panose="020B0502040204020203" pitchFamily="34" charset="0"/>
              </a:rPr>
              <a:t>Predictable schedule, minor releases if needed</a:t>
            </a:r>
          </a:p>
        </p:txBody>
      </p:sp>
    </p:spTree>
    <p:extLst>
      <p:ext uri="{BB962C8B-B14F-4D97-AF65-F5344CB8AC3E}">
        <p14:creationId xmlns:p14="http://schemas.microsoft.com/office/powerpoint/2010/main" val="178427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anim calcmode="lin" valueType="num">
                                      <p:cBhvr>
                                        <p:cTn id="48" dur="500" fill="hold"/>
                                        <p:tgtEl>
                                          <p:spTgt spid="19"/>
                                        </p:tgtEl>
                                        <p:attrNameLst>
                                          <p:attrName>ppt_x</p:attrName>
                                        </p:attrNameLst>
                                      </p:cBhvr>
                                      <p:tavLst>
                                        <p:tav tm="0">
                                          <p:val>
                                            <p:strVal val="#ppt_x"/>
                                          </p:val>
                                        </p:tav>
                                        <p:tav tm="100000">
                                          <p:val>
                                            <p:strVal val="#ppt_x"/>
                                          </p:val>
                                        </p:tav>
                                      </p:tavLst>
                                    </p:anim>
                                    <p:anim calcmode="lin" valueType="num">
                                      <p:cBhvr>
                                        <p:cTn id="49" dur="500" fill="hold"/>
                                        <p:tgtEl>
                                          <p:spTgt spid="19"/>
                                        </p:tgtEl>
                                        <p:attrNameLst>
                                          <p:attrName>ppt_y</p:attrName>
                                        </p:attrNameLst>
                                      </p:cBhvr>
                                      <p:tavLst>
                                        <p:tav tm="0">
                                          <p:val>
                                            <p:strVal val="#ppt_y+.1"/>
                                          </p:val>
                                        </p:tav>
                                        <p:tav tm="100000">
                                          <p:val>
                                            <p:strVal val="#ppt_y"/>
                                          </p:val>
                                        </p:tav>
                                      </p:tavLst>
                                    </p:anim>
                                  </p:childTnLst>
                                </p:cTn>
                              </p:par>
                              <p:par>
                                <p:cTn id="50" presetID="22" presetClass="entr" presetSubtype="1"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42"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1000"/>
                            </p:stCondLst>
                            <p:childTnLst>
                              <p:par>
                                <p:cTn id="65" presetID="1"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strVal val="#ppt_x"/>
                                          </p:val>
                                        </p:tav>
                                        <p:tav tm="100000">
                                          <p:val>
                                            <p:strVal val="#ppt_x"/>
                                          </p:val>
                                        </p:tav>
                                      </p:tavLst>
                                    </p:anim>
                                    <p:anim calcmode="lin" valueType="num">
                                      <p:cBhvr>
                                        <p:cTn id="71" dur="500" fill="hold"/>
                                        <p:tgtEl>
                                          <p:spTgt spid="23"/>
                                        </p:tgtEl>
                                        <p:attrNameLst>
                                          <p:attrName>ppt_y</p:attrName>
                                        </p:attrNameLst>
                                      </p:cBhvr>
                                      <p:tavLst>
                                        <p:tav tm="0">
                                          <p:val>
                                            <p:strVal val="#ppt_y+.1"/>
                                          </p:val>
                                        </p:tav>
                                        <p:tav tm="100000">
                                          <p:val>
                                            <p:strVal val="#ppt_y"/>
                                          </p:val>
                                        </p:tav>
                                      </p:tavLst>
                                    </p:anim>
                                  </p:childTnLst>
                                </p:cTn>
                              </p:par>
                              <p:par>
                                <p:cTn id="72" presetID="22" presetClass="entr" presetSubtype="1"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500"/>
                                        <p:tgtEl>
                                          <p:spTgt spid="24"/>
                                        </p:tgtEl>
                                      </p:cBhvr>
                                    </p:animEffec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childTnLst>
                                </p:cTn>
                              </p:par>
                              <p:par>
                                <p:cTn id="78" presetID="42"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anim calcmode="lin" valueType="num">
                                      <p:cBhvr>
                                        <p:cTn id="81" dur="500" fill="hold"/>
                                        <p:tgtEl>
                                          <p:spTgt spid="25"/>
                                        </p:tgtEl>
                                        <p:attrNameLst>
                                          <p:attrName>ppt_x</p:attrName>
                                        </p:attrNameLst>
                                      </p:cBhvr>
                                      <p:tavLst>
                                        <p:tav tm="0">
                                          <p:val>
                                            <p:strVal val="#ppt_x"/>
                                          </p:val>
                                        </p:tav>
                                        <p:tav tm="100000">
                                          <p:val>
                                            <p:strVal val="#ppt_x"/>
                                          </p:val>
                                        </p:tav>
                                      </p:tavLst>
                                    </p:anim>
                                    <p:anim calcmode="lin" valueType="num">
                                      <p:cBhvr>
                                        <p:cTn id="82" dur="500" fill="hold"/>
                                        <p:tgtEl>
                                          <p:spTgt spid="25"/>
                                        </p:tgtEl>
                                        <p:attrNameLst>
                                          <p:attrName>ppt_y</p:attrName>
                                        </p:attrNameLst>
                                      </p:cBhvr>
                                      <p:tavLst>
                                        <p:tav tm="0">
                                          <p:val>
                                            <p:strVal val="#ppt_y+.1"/>
                                          </p:val>
                                        </p:tav>
                                        <p:tav tm="100000">
                                          <p:val>
                                            <p:strVal val="#ppt_y"/>
                                          </p:val>
                                        </p:tav>
                                      </p:tavLst>
                                    </p:anim>
                                  </p:childTnLst>
                                </p:cTn>
                              </p:par>
                              <p:par>
                                <p:cTn id="83" presetID="22" presetClass="entr" presetSubtype="1"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up)">
                                      <p:cBhvr>
                                        <p:cTn id="85" dur="500"/>
                                        <p:tgtEl>
                                          <p:spTgt spid="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xEl>
                                              <p:pRg st="0" end="0"/>
                                            </p:txEl>
                                          </p:spTgt>
                                        </p:tgtEl>
                                        <p:attrNameLst>
                                          <p:attrName>style.visibility</p:attrName>
                                        </p:attrNameLst>
                                      </p:cBhvr>
                                      <p:to>
                                        <p:strVal val="visible"/>
                                      </p:to>
                                    </p:set>
                                    <p:animEffect transition="in" filter="fade">
                                      <p:cBhvr>
                                        <p:cTn id="88" dur="500"/>
                                        <p:tgtEl>
                                          <p:spTgt spid="28">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xEl>
                                              <p:pRg st="1" end="1"/>
                                            </p:txEl>
                                          </p:spTgt>
                                        </p:tgtEl>
                                        <p:attrNameLst>
                                          <p:attrName>style.visibility</p:attrName>
                                        </p:attrNameLst>
                                      </p:cBhvr>
                                      <p:to>
                                        <p:strVal val="visible"/>
                                      </p:to>
                                    </p:set>
                                    <p:animEffect transition="in" filter="fade">
                                      <p:cBhvr>
                                        <p:cTn id="91" dur="500"/>
                                        <p:tgtEl>
                                          <p:spTgt spid="28">
                                            <p:txEl>
                                              <p:pRg st="1" end="1"/>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xEl>
                                              <p:pRg st="2" end="2"/>
                                            </p:txEl>
                                          </p:spTgt>
                                        </p:tgtEl>
                                        <p:attrNameLst>
                                          <p:attrName>style.visibility</p:attrName>
                                        </p:attrNameLst>
                                      </p:cBhvr>
                                      <p:to>
                                        <p:strVal val="visible"/>
                                      </p:to>
                                    </p:set>
                                    <p:animEffect transition="in" filter="fade">
                                      <p:cBhvr>
                                        <p:cTn id="94"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4" grpId="0"/>
      <p:bldP spid="16" grpId="0"/>
      <p:bldP spid="19" grpId="0"/>
      <p:bldP spid="21" grpId="0"/>
      <p:bldP spid="23" grpId="0"/>
      <p:bldP spid="25" grpId="0"/>
      <p:bldP spid="2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82A8BD-FD6B-455F-89C3-94E86E6D1E9E}"/>
              </a:ext>
            </a:extLst>
          </p:cNvPr>
          <p:cNvSpPr>
            <a:spLocks noGrp="1"/>
          </p:cNvSpPr>
          <p:nvPr>
            <p:ph type="body" sz="quarter" idx="10"/>
          </p:nvPr>
        </p:nvSpPr>
        <p:spPr>
          <a:xfrm>
            <a:off x="269239" y="1189177"/>
            <a:ext cx="11653523" cy="4890954"/>
          </a:xfrm>
        </p:spPr>
        <p:txBody>
          <a:bodyPr/>
          <a:lstStyle/>
          <a:p>
            <a:r>
              <a:rPr lang="en-US" dirty="0"/>
              <a:t>Faster cross-platform development with WSL</a:t>
            </a:r>
          </a:p>
          <a:p>
            <a:r>
              <a:rPr lang="en-US" dirty="0"/>
              <a:t>Smaller microservices, </a:t>
            </a:r>
            <a:br>
              <a:rPr lang="en-US" dirty="0"/>
            </a:br>
            <a:r>
              <a:rPr lang="en-US" dirty="0"/>
              <a:t>single file EXE,</a:t>
            </a:r>
            <a:br>
              <a:rPr lang="en-US" dirty="0"/>
            </a:br>
            <a:r>
              <a:rPr lang="en-US" dirty="0"/>
              <a:t>top-level C# programs (C# 9.0)</a:t>
            </a:r>
          </a:p>
          <a:p>
            <a:r>
              <a:rPr lang="en-US" dirty="0" err="1"/>
              <a:t>Opinioneted</a:t>
            </a:r>
            <a:r>
              <a:rPr lang="en-US" dirty="0"/>
              <a:t> .NET microservices &amp; orchestration tool “Project </a:t>
            </a:r>
            <a:r>
              <a:rPr lang="en-US" dirty="0" err="1"/>
              <a:t>Tye</a:t>
            </a:r>
            <a:r>
              <a:rPr lang="en-US" dirty="0"/>
              <a:t>”</a:t>
            </a:r>
          </a:p>
          <a:p>
            <a:r>
              <a:rPr lang="en-US" dirty="0"/>
              <a:t>High-performance reverse proxy </a:t>
            </a:r>
            <a:br>
              <a:rPr lang="en-US" dirty="0"/>
            </a:br>
            <a:r>
              <a:rPr lang="en-US" dirty="0"/>
              <a:t>“Project YARP”</a:t>
            </a:r>
          </a:p>
        </p:txBody>
      </p:sp>
      <p:sp>
        <p:nvSpPr>
          <p:cNvPr id="3" name="Title 2">
            <a:extLst>
              <a:ext uri="{FF2B5EF4-FFF2-40B4-BE49-F238E27FC236}">
                <a16:creationId xmlns:a16="http://schemas.microsoft.com/office/drawing/2014/main" id="{4DCB1BA5-5144-43FF-BD8B-DEF1C3986970}"/>
              </a:ext>
            </a:extLst>
          </p:cNvPr>
          <p:cNvSpPr>
            <a:spLocks noGrp="1"/>
          </p:cNvSpPr>
          <p:nvPr>
            <p:ph type="title"/>
          </p:nvPr>
        </p:nvSpPr>
        <p:spPr/>
        <p:txBody>
          <a:bodyPr/>
          <a:lstStyle/>
          <a:p>
            <a:r>
              <a:rPr lang="en-US" dirty="0"/>
              <a:t>Cloud native investments</a:t>
            </a:r>
          </a:p>
        </p:txBody>
      </p:sp>
    </p:spTree>
    <p:extLst>
      <p:ext uri="{BB962C8B-B14F-4D97-AF65-F5344CB8AC3E}">
        <p14:creationId xmlns:p14="http://schemas.microsoft.com/office/powerpoint/2010/main" val="21876244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162178"/>
          </a:xfrm>
        </p:spPr>
        <p:txBody>
          <a:bodyPr/>
          <a:lstStyle/>
          <a:p>
            <a:r>
              <a:rPr lang="en-US" dirty="0"/>
              <a:t>Learn more</a:t>
            </a:r>
          </a:p>
        </p:txBody>
      </p:sp>
    </p:spTree>
    <p:extLst>
      <p:ext uri="{BB962C8B-B14F-4D97-AF65-F5344CB8AC3E}">
        <p14:creationId xmlns:p14="http://schemas.microsoft.com/office/powerpoint/2010/main" val="29190620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t>try.dot.net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5" name="Picture 4"/>
          <p:cNvPicPr>
            <a:picLocks noChangeAspect="1"/>
          </p:cNvPicPr>
          <p:nvPr/>
        </p:nvPicPr>
        <p:blipFill>
          <a:blip r:embed="rId3"/>
          <a:stretch>
            <a:fillRect/>
          </a:stretch>
        </p:blipFill>
        <p:spPr>
          <a:xfrm>
            <a:off x="3322850" y="1693928"/>
            <a:ext cx="8869150" cy="5164072"/>
          </a:xfrm>
          <a:prstGeom prst="rect">
            <a:avLst/>
          </a:prstGeom>
        </p:spPr>
      </p:pic>
    </p:spTree>
    <p:extLst>
      <p:ext uri="{BB962C8B-B14F-4D97-AF65-F5344CB8AC3E}">
        <p14:creationId xmlns:p14="http://schemas.microsoft.com/office/powerpoint/2010/main" val="824754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9D418D-764C-49DC-B9A8-A18BD0D14F6B}"/>
              </a:ext>
            </a:extLst>
          </p:cNvPr>
          <p:cNvSpPr>
            <a:spLocks noGrp="1"/>
          </p:cNvSpPr>
          <p:nvPr>
            <p:ph type="body" sz="quarter" idx="10"/>
          </p:nvPr>
        </p:nvSpPr>
        <p:spPr>
          <a:xfrm>
            <a:off x="269239" y="1189177"/>
            <a:ext cx="11653523" cy="727700"/>
          </a:xfrm>
        </p:spPr>
        <p:txBody>
          <a:bodyPr/>
          <a:lstStyle/>
          <a:p>
            <a:pPr marL="0" indent="0">
              <a:buNone/>
            </a:pPr>
            <a:r>
              <a:rPr lang="en-US" dirty="0">
                <a:hlinkClick r:id="rId2"/>
              </a:rPr>
              <a:t>https://docs.microsoft.com/en-us/learn/</a:t>
            </a:r>
            <a:endParaRPr lang="en-US" dirty="0"/>
          </a:p>
        </p:txBody>
      </p:sp>
      <p:sp>
        <p:nvSpPr>
          <p:cNvPr id="3" name="Title 2">
            <a:extLst>
              <a:ext uri="{FF2B5EF4-FFF2-40B4-BE49-F238E27FC236}">
                <a16:creationId xmlns:a16="http://schemas.microsoft.com/office/drawing/2014/main" id="{F31BC3FE-7213-4B2A-B05F-0CA8D081AA93}"/>
              </a:ext>
            </a:extLst>
          </p:cNvPr>
          <p:cNvSpPr>
            <a:spLocks noGrp="1"/>
          </p:cNvSpPr>
          <p:nvPr>
            <p:ph type="title"/>
          </p:nvPr>
        </p:nvSpPr>
        <p:spPr/>
        <p:txBody>
          <a:bodyPr/>
          <a:lstStyle/>
          <a:p>
            <a:r>
              <a:rPr lang="en-US" dirty="0"/>
              <a:t>Learn? Microsoft Learn</a:t>
            </a:r>
          </a:p>
        </p:txBody>
      </p:sp>
      <p:pic>
        <p:nvPicPr>
          <p:cNvPr id="4" name="Picture 3">
            <a:extLst>
              <a:ext uri="{FF2B5EF4-FFF2-40B4-BE49-F238E27FC236}">
                <a16:creationId xmlns:a16="http://schemas.microsoft.com/office/drawing/2014/main" id="{295F59B7-0592-4144-9DE8-3BAE943DE72C}"/>
              </a:ext>
            </a:extLst>
          </p:cNvPr>
          <p:cNvPicPr>
            <a:picLocks noChangeAspect="1"/>
          </p:cNvPicPr>
          <p:nvPr/>
        </p:nvPicPr>
        <p:blipFill>
          <a:blip r:embed="rId3"/>
          <a:stretch>
            <a:fillRect/>
          </a:stretch>
        </p:blipFill>
        <p:spPr>
          <a:xfrm>
            <a:off x="3517750" y="1978734"/>
            <a:ext cx="8674249" cy="4879265"/>
          </a:xfrm>
          <a:prstGeom prst="rect">
            <a:avLst/>
          </a:prstGeom>
        </p:spPr>
      </p:pic>
    </p:spTree>
    <p:extLst>
      <p:ext uri="{BB962C8B-B14F-4D97-AF65-F5344CB8AC3E}">
        <p14:creationId xmlns:p14="http://schemas.microsoft.com/office/powerpoint/2010/main" val="11353097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DB7EE3-7229-48CA-8EF9-2EA4CF0CEE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9D60033C-02CD-4042-94A1-A542FF23145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726611C-F31B-4B4B-89E0-DC25E9CA94E8}"/>
              </a:ext>
            </a:extLst>
          </p:cNvPr>
          <p:cNvPicPr>
            <a:picLocks noChangeAspect="1"/>
          </p:cNvPicPr>
          <p:nvPr/>
        </p:nvPicPr>
        <p:blipFill>
          <a:blip r:embed="rId3"/>
          <a:stretch>
            <a:fillRect/>
          </a:stretch>
        </p:blipFill>
        <p:spPr>
          <a:xfrm>
            <a:off x="0" y="456791"/>
            <a:ext cx="12774109" cy="7185436"/>
          </a:xfrm>
          <a:prstGeom prst="rect">
            <a:avLst/>
          </a:prstGeom>
        </p:spPr>
      </p:pic>
      <p:sp>
        <p:nvSpPr>
          <p:cNvPr id="6" name="TextBox 5">
            <a:extLst>
              <a:ext uri="{FF2B5EF4-FFF2-40B4-BE49-F238E27FC236}">
                <a16:creationId xmlns:a16="http://schemas.microsoft.com/office/drawing/2014/main" id="{60730D4A-ECE8-49D9-975C-9878C963AC11}"/>
              </a:ext>
            </a:extLst>
          </p:cNvPr>
          <p:cNvSpPr txBox="1"/>
          <p:nvPr/>
        </p:nvSpPr>
        <p:spPr>
          <a:xfrm>
            <a:off x="5705921" y="-5794"/>
            <a:ext cx="6653604" cy="646331"/>
          </a:xfrm>
          <a:prstGeom prst="rect">
            <a:avLst/>
          </a:prstGeom>
          <a:noFill/>
        </p:spPr>
        <p:txBody>
          <a:bodyPr wrap="square">
            <a:spAutoFit/>
          </a:bodyPr>
          <a:lstStyle/>
          <a:p>
            <a:r>
              <a:rPr lang="en-US" dirty="0">
                <a:hlinkClick r:id="rId4"/>
              </a:rPr>
              <a:t>https://github.com/dotnet-architecture</a:t>
            </a:r>
            <a:endParaRPr lang="en-US" dirty="0"/>
          </a:p>
          <a:p>
            <a:r>
              <a:rPr lang="en-US" dirty="0">
                <a:hlinkClick r:id="rId5"/>
              </a:rPr>
              <a:t>https://dotnet.microsoft.com/learn/dotnet/architecture-guides</a:t>
            </a:r>
            <a:endParaRPr lang="en-US" dirty="0"/>
          </a:p>
        </p:txBody>
      </p:sp>
    </p:spTree>
    <p:extLst>
      <p:ext uri="{BB962C8B-B14F-4D97-AF65-F5344CB8AC3E}">
        <p14:creationId xmlns:p14="http://schemas.microsoft.com/office/powerpoint/2010/main" val="2743270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1C73EC-EE58-47A6-BE54-49B9812DD4DD}"/>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F8D778A6-1555-4264-BAB9-955E58BF033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B8C8791-0A30-4824-9979-A666B0B10FB2}"/>
              </a:ext>
            </a:extLst>
          </p:cNvPr>
          <p:cNvPicPr>
            <a:picLocks noChangeAspect="1"/>
          </p:cNvPicPr>
          <p:nvPr/>
        </p:nvPicPr>
        <p:blipFill rotWithShape="1">
          <a:blip r:embed="rId2"/>
          <a:srcRect l="18070" r="17275" b="6242"/>
          <a:stretch/>
        </p:blipFill>
        <p:spPr>
          <a:xfrm>
            <a:off x="577327" y="-1019730"/>
            <a:ext cx="11037346" cy="8044473"/>
          </a:xfrm>
          <a:prstGeom prst="rect">
            <a:avLst/>
          </a:prstGeom>
        </p:spPr>
      </p:pic>
    </p:spTree>
    <p:extLst>
      <p:ext uri="{BB962C8B-B14F-4D97-AF65-F5344CB8AC3E}">
        <p14:creationId xmlns:p14="http://schemas.microsoft.com/office/powerpoint/2010/main" val="5066767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9" name="Rectangle 8"/>
          <p:cNvSpPr/>
          <p:nvPr/>
        </p:nvSpPr>
        <p:spPr bwMode="auto">
          <a:xfrm>
            <a:off x="9987379" y="2281553"/>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9118" y="2286609"/>
            <a:ext cx="718429" cy="718429"/>
          </a:xfrm>
          <a:prstGeom prst="rect">
            <a:avLst/>
          </a:prstGeom>
        </p:spPr>
      </p:pic>
      <p:sp>
        <p:nvSpPr>
          <p:cNvPr id="63" name="Rectangle 62"/>
          <p:cNvSpPr/>
          <p:nvPr/>
        </p:nvSpPr>
        <p:spPr bwMode="auto">
          <a:xfrm>
            <a:off x="10075803" y="4208109"/>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603322" y="3284557"/>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52348" y="4225251"/>
            <a:ext cx="663234" cy="663234"/>
          </a:xfrm>
          <a:prstGeom prst="rect">
            <a:avLst/>
          </a:prstGeom>
        </p:spPr>
      </p:pic>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66135" y="3204155"/>
            <a:ext cx="797116" cy="797116"/>
          </a:xfrm>
          <a:prstGeom prst="rect">
            <a:avLst/>
          </a:prstGeom>
        </p:spPr>
      </p:pic>
      <p:sp>
        <p:nvSpPr>
          <p:cNvPr id="15" name="Title 14">
            <a:extLst>
              <a:ext uri="{FF2B5EF4-FFF2-40B4-BE49-F238E27FC236}">
                <a16:creationId xmlns:a16="http://schemas.microsoft.com/office/drawing/2014/main" id="{7806228F-6F6B-4DCA-B28E-B2EA70075D47}"/>
              </a:ext>
            </a:extLst>
          </p:cNvPr>
          <p:cNvSpPr>
            <a:spLocks noGrp="1"/>
          </p:cNvSpPr>
          <p:nvPr>
            <p:ph type="title"/>
          </p:nvPr>
        </p:nvSpPr>
        <p:spPr/>
        <p:txBody>
          <a:bodyPr/>
          <a:lstStyle/>
          <a:p>
            <a:r>
              <a:rPr lang="en-US" sz="4800" dirty="0"/>
              <a:t>.NET is a software development platform</a:t>
            </a:r>
            <a:br>
              <a:rPr lang="en-US" sz="4800" dirty="0"/>
            </a:br>
            <a:endParaRPr lang="en-US" dirty="0"/>
          </a:p>
        </p:txBody>
      </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7E79-3E31-4103-81BE-44D994382D0D}"/>
              </a:ext>
            </a:extLst>
          </p:cNvPr>
          <p:cNvSpPr>
            <a:spLocks noGrp="1"/>
          </p:cNvSpPr>
          <p:nvPr>
            <p:ph type="title"/>
          </p:nvPr>
        </p:nvSpPr>
        <p:spPr/>
        <p:txBody>
          <a:bodyPr/>
          <a:lstStyle/>
          <a:p>
            <a:r>
              <a:rPr lang="en-US" dirty="0"/>
              <a:t>.NET ecosystem momentum</a:t>
            </a:r>
          </a:p>
        </p:txBody>
      </p:sp>
      <p:pic>
        <p:nvPicPr>
          <p:cNvPr id="3" name="Picture 2">
            <a:extLst>
              <a:ext uri="{FF2B5EF4-FFF2-40B4-BE49-F238E27FC236}">
                <a16:creationId xmlns:a16="http://schemas.microsoft.com/office/drawing/2014/main" id="{A5B05137-F479-4609-87B9-31DEC5447921}"/>
              </a:ext>
            </a:extLst>
          </p:cNvPr>
          <p:cNvPicPr>
            <a:picLocks noChangeAspect="1"/>
          </p:cNvPicPr>
          <p:nvPr/>
        </p:nvPicPr>
        <p:blipFill>
          <a:blip r:embed="rId2"/>
          <a:stretch>
            <a:fillRect/>
          </a:stretch>
        </p:blipFill>
        <p:spPr>
          <a:xfrm>
            <a:off x="0" y="1187450"/>
            <a:ext cx="12192000" cy="4483100"/>
          </a:xfrm>
          <a:prstGeom prst="rect">
            <a:avLst/>
          </a:prstGeom>
        </p:spPr>
      </p:pic>
    </p:spTree>
    <p:extLst>
      <p:ext uri="{BB962C8B-B14F-4D97-AF65-F5344CB8AC3E}">
        <p14:creationId xmlns:p14="http://schemas.microsoft.com/office/powerpoint/2010/main" val="3154623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Adoption</a:t>
            </a:r>
          </a:p>
        </p:txBody>
      </p:sp>
      <p:sp>
        <p:nvSpPr>
          <p:cNvPr id="3" name="Text Placeholder 2"/>
          <p:cNvSpPr>
            <a:spLocks noGrp="1"/>
          </p:cNvSpPr>
          <p:nvPr>
            <p:ph type="body" sz="quarter" idx="10"/>
          </p:nvPr>
        </p:nvSpPr>
        <p:spPr/>
        <p:txBody>
          <a:bodyPr/>
          <a:lstStyle/>
          <a:p>
            <a:endParaRPr lang="en-US" dirty="0"/>
          </a:p>
        </p:txBody>
      </p:sp>
      <p:grpSp>
        <p:nvGrpSpPr>
          <p:cNvPr id="4" name="Group 3">
            <a:extLst>
              <a:ext uri="{FF2B5EF4-FFF2-40B4-BE49-F238E27FC236}">
                <a16:creationId xmlns:a16="http://schemas.microsoft.com/office/drawing/2014/main" id="{3CAB9BD6-903C-4F96-9BF4-D1B09A1CA5EB}"/>
              </a:ext>
            </a:extLst>
          </p:cNvPr>
          <p:cNvGrpSpPr/>
          <p:nvPr/>
        </p:nvGrpSpPr>
        <p:grpSpPr>
          <a:xfrm>
            <a:off x="-4256688" y="1136650"/>
            <a:ext cx="3844884" cy="3844884"/>
            <a:chOff x="1360449" y="1962615"/>
            <a:chExt cx="4215161" cy="4215161"/>
          </a:xfrm>
          <a:solidFill>
            <a:schemeClr val="accent1"/>
          </a:solidFill>
        </p:grpSpPr>
        <p:sp>
          <p:nvSpPr>
            <p:cNvPr id="9" name="Oval 8">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solidFill>
              <a:srgbClr val="5243D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6">
              <a:extLst>
                <a:ext uri="{FF2B5EF4-FFF2-40B4-BE49-F238E27FC236}">
                  <a16:creationId xmlns:a16="http://schemas.microsoft.com/office/drawing/2014/main" id="{DD7AECAB-ECA5-4336-95F4-8B936D3A1A30}"/>
                </a:ext>
              </a:extLst>
            </p:cNvPr>
            <p:cNvSpPr txBox="1"/>
            <p:nvPr/>
          </p:nvSpPr>
          <p:spPr>
            <a:xfrm>
              <a:off x="2018371" y="2698595"/>
              <a:ext cx="2832409"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Visual Studio </a:t>
              </a:r>
            </a:p>
          </p:txBody>
        </p:sp>
        <p:sp>
          <p:nvSpPr>
            <p:cNvPr id="11" name="TextBox 7">
              <a:extLst>
                <a:ext uri="{FF2B5EF4-FFF2-40B4-BE49-F238E27FC236}">
                  <a16:creationId xmlns:a16="http://schemas.microsoft.com/office/drawing/2014/main" id="{B1B70FD7-8B44-4406-AC78-85AD0EFCF564}"/>
                </a:ext>
              </a:extLst>
            </p:cNvPr>
            <p:cNvSpPr txBox="1"/>
            <p:nvPr/>
          </p:nvSpPr>
          <p:spPr>
            <a:xfrm>
              <a:off x="1852247" y="3681046"/>
              <a:ext cx="3188677" cy="188953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+1 million new </a:t>
              </a:r>
              <a:r>
                <a:rPr lang="en-US" sz="2800" dirty="0">
                  <a:solidFill>
                    <a:schemeClr val="bg1"/>
                  </a:solidFill>
                </a:rPr>
                <a:t>monthly active .NET developers in last year</a:t>
              </a:r>
            </a:p>
          </p:txBody>
        </p:sp>
      </p:grpSp>
      <p:pic>
        <p:nvPicPr>
          <p:cNvPr id="13" name="Picture 12">
            <a:extLst>
              <a:ext uri="{FF2B5EF4-FFF2-40B4-BE49-F238E27FC236}">
                <a16:creationId xmlns:a16="http://schemas.microsoft.com/office/drawing/2014/main" id="{10B5175F-25D4-4F2C-8481-1E20CDF8D096}"/>
              </a:ext>
            </a:extLst>
          </p:cNvPr>
          <p:cNvPicPr>
            <a:picLocks noChangeAspect="1"/>
          </p:cNvPicPr>
          <p:nvPr/>
        </p:nvPicPr>
        <p:blipFill>
          <a:blip r:embed="rId2"/>
          <a:stretch>
            <a:fillRect/>
          </a:stretch>
        </p:blipFill>
        <p:spPr>
          <a:xfrm>
            <a:off x="0" y="1136650"/>
            <a:ext cx="12192000" cy="4584700"/>
          </a:xfrm>
          <a:prstGeom prst="rect">
            <a:avLst/>
          </a:prstGeom>
        </p:spPr>
      </p:pic>
    </p:spTree>
    <p:extLst>
      <p:ext uri="{BB962C8B-B14F-4D97-AF65-F5344CB8AC3E}">
        <p14:creationId xmlns:p14="http://schemas.microsoft.com/office/powerpoint/2010/main" val="33700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717" y="1882865"/>
            <a:ext cx="6472893" cy="2054718"/>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76" y="1882865"/>
            <a:ext cx="5111495" cy="2177430"/>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76" y="4166824"/>
            <a:ext cx="5062534" cy="187347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717" y="4059191"/>
            <a:ext cx="4922472" cy="2388370"/>
          </a:xfrm>
          <a:prstGeom prst="rect">
            <a:avLst/>
          </a:prstGeom>
        </p:spPr>
      </p:pic>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 and is getting even faster</a:t>
            </a:r>
          </a:p>
        </p:txBody>
      </p:sp>
      <p:grpSp>
        <p:nvGrpSpPr>
          <p:cNvPr id="7" name="Group 6"/>
          <p:cNvGrpSpPr/>
          <p:nvPr/>
        </p:nvGrpSpPr>
        <p:grpSpPr>
          <a:xfrm>
            <a:off x="6024718" y="4280704"/>
            <a:ext cx="5504154" cy="2262138"/>
            <a:chOff x="838198" y="2584854"/>
            <a:chExt cx="4788106" cy="18839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4854"/>
              <a:ext cx="4746797" cy="1514603"/>
            </a:xfrm>
            <a:prstGeom prst="rect">
              <a:avLst/>
            </a:prstGeom>
          </p:spPr>
        </p:pic>
        <p:sp>
          <p:nvSpPr>
            <p:cNvPr id="9" name="TextBox 8"/>
            <p:cNvSpPr txBox="1"/>
            <p:nvPr/>
          </p:nvSpPr>
          <p:spPr>
            <a:xfrm>
              <a:off x="838198" y="4099457"/>
              <a:ext cx="4788106" cy="369332"/>
            </a:xfrm>
            <a:prstGeom prst="rect">
              <a:avLst/>
            </a:prstGeom>
            <a:noFill/>
          </p:spPr>
          <p:txBody>
            <a:bodyPr wrap="none" rtlCol="0">
              <a:spAutoFit/>
            </a:bodyPr>
            <a:lstStyle/>
            <a:p>
              <a:r>
                <a:rPr lang="sr-Latn-BA" dirty="0"/>
                <a:t>6 minutes, 64 connections, 120.000.000 requests</a:t>
              </a:r>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1775520"/>
            <a:ext cx="4746644" cy="225621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718" y="1431324"/>
            <a:ext cx="5504154" cy="260723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39" y="4156417"/>
            <a:ext cx="5403221" cy="2470552"/>
          </a:xfrm>
          <a:prstGeom prst="rect">
            <a:avLst/>
          </a:prstGeom>
        </p:spPr>
      </p:pic>
      <p:sp>
        <p:nvSpPr>
          <p:cNvPr id="2" name="Rectangle 1"/>
          <p:cNvSpPr/>
          <p:nvPr/>
        </p:nvSpPr>
        <p:spPr>
          <a:xfrm>
            <a:off x="269239" y="1189176"/>
            <a:ext cx="4907113" cy="461665"/>
          </a:xfrm>
          <a:prstGeom prst="rect">
            <a:avLst/>
          </a:prstGeom>
        </p:spPr>
        <p:txBody>
          <a:bodyPr wrap="none">
            <a:spAutoFit/>
          </a:bodyPr>
          <a:lstStyle/>
          <a:p>
            <a:r>
              <a:rPr lang="en-US" sz="2400" dirty="0">
                <a:hlinkClick r:id="rId7"/>
              </a:rPr>
              <a:t>https://aka.ms/aspnet/benchmarks</a:t>
            </a:r>
            <a:endParaRPr lang="en-US" sz="2400" dirty="0"/>
          </a:p>
        </p:txBody>
      </p:sp>
    </p:spTree>
    <p:extLst>
      <p:ext uri="{BB962C8B-B14F-4D97-AF65-F5344CB8AC3E}">
        <p14:creationId xmlns:p14="http://schemas.microsoft.com/office/powerpoint/2010/main" val="276136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customXml/itemProps2.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6613</TotalTime>
  <Words>1955</Words>
  <Application>Microsoft Office PowerPoint</Application>
  <PresentationFormat>Widescreen</PresentationFormat>
  <Paragraphs>272</Paragraphs>
  <Slides>25</Slides>
  <Notes>11</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Consolas</vt:lpstr>
      <vt:lpstr>Segoe UI</vt:lpstr>
      <vt:lpstr>Segoe UI Light</vt:lpstr>
      <vt:lpstr>Segoe UI Semibold</vt:lpstr>
      <vt:lpstr>Wingdings</vt:lpstr>
      <vt:lpstr>1_Dotnet_Template</vt:lpstr>
      <vt:lpstr>PowerPoint Presentation</vt:lpstr>
      <vt:lpstr>PowerPoint Presentation</vt:lpstr>
      <vt:lpstr>.NET is a software development platform </vt:lpstr>
      <vt:lpstr>.NET ecosystem momentum</vt:lpstr>
      <vt:lpstr>Adoption</vt:lpstr>
      <vt:lpstr>.NET is Fast. Really Fast!</vt:lpstr>
      <vt:lpstr>… and is getting even faster</vt:lpstr>
      <vt:lpstr>PowerPoint Presentation</vt:lpstr>
      <vt:lpstr>PowerPoint Presentation</vt:lpstr>
      <vt:lpstr>Make it easier with some free tools www.VisualStudio.com </vt:lpstr>
      <vt:lpstr>Future</vt:lpstr>
      <vt:lpstr>The .NET Roadmap</vt:lpstr>
      <vt:lpstr>The .NET Roadmap</vt:lpstr>
      <vt:lpstr>The .NET Roadmap</vt:lpstr>
      <vt:lpstr>.NET 5 to .NET 6 “wave”</vt:lpstr>
      <vt:lpstr>PowerPoint Presentation</vt:lpstr>
      <vt:lpstr>.NET - a unified platform</vt:lpstr>
      <vt:lpstr>.NET Schedule</vt:lpstr>
      <vt:lpstr>Cloud native investments</vt:lpstr>
      <vt:lpstr>Learn more</vt:lpstr>
      <vt:lpstr>Learn how to program with C#</vt:lpstr>
      <vt:lpstr>Learn? Microsoft Learn</vt:lpstr>
      <vt:lpstr>PowerPoint Presentation</vt:lpstr>
      <vt:lpstr>PowerPoint Presentation</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Joanna Lamch</cp:lastModifiedBy>
  <cp:revision>98</cp:revision>
  <cp:lastPrinted>2018-03-26T22:33:58Z</cp:lastPrinted>
  <dcterms:created xsi:type="dcterms:W3CDTF">2018-01-09T22:22:16Z</dcterms:created>
  <dcterms:modified xsi:type="dcterms:W3CDTF">2020-07-04T21:09:03Z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